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19" r:id="rId6"/>
    <p:sldId id="320" r:id="rId7"/>
    <p:sldId id="321" r:id="rId8"/>
    <p:sldId id="322" r:id="rId9"/>
    <p:sldId id="328" r:id="rId10"/>
    <p:sldId id="329" r:id="rId11"/>
    <p:sldId id="330" r:id="rId12"/>
    <p:sldId id="296" r:id="rId13"/>
    <p:sldId id="324" r:id="rId14"/>
    <p:sldId id="336" r:id="rId15"/>
    <p:sldId id="325" r:id="rId16"/>
    <p:sldId id="326" r:id="rId17"/>
    <p:sldId id="327" r:id="rId18"/>
    <p:sldId id="297" r:id="rId19"/>
    <p:sldId id="331" r:id="rId20"/>
    <p:sldId id="335" r:id="rId21"/>
    <p:sldId id="332" r:id="rId22"/>
    <p:sldId id="333" r:id="rId23"/>
    <p:sldId id="334" r:id="rId24"/>
    <p:sldId id="298" r:id="rId25"/>
    <p:sldId id="299" r:id="rId26"/>
    <p:sldId id="300" r:id="rId27"/>
    <p:sldId id="301" r:id="rId28"/>
    <p:sldId id="314" r:id="rId29"/>
    <p:sldId id="305" r:id="rId30"/>
    <p:sldId id="318" r:id="rId31"/>
    <p:sldId id="306" r:id="rId32"/>
    <p:sldId id="308" r:id="rId33"/>
    <p:sldId id="309" r:id="rId34"/>
    <p:sldId id="310" r:id="rId35"/>
    <p:sldId id="311" r:id="rId36"/>
    <p:sldId id="313" r:id="rId37"/>
    <p:sldId id="315" r:id="rId38"/>
    <p:sldId id="316" r:id="rId39"/>
    <p:sldId id="317" r:id="rId40"/>
    <p:sldId id="323" r:id="rId41"/>
    <p:sldId id="30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35.73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38.735"/>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1,'0'4,"5"1,4 1,2-2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4T18:52:01.51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1,'5'4,"0"1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3/12/2023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3/12/2023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3/12/2023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3/12/2023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3/12/2023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customXml" Target="../ink/ink2.xml"/><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034B8-EE23-28A7-0A6B-70E42698458D}"/>
              </a:ext>
            </a:extLst>
          </p:cNvPr>
          <p:cNvPicPr>
            <a:picLocks noChangeAspect="1"/>
          </p:cNvPicPr>
          <p:nvPr/>
        </p:nvPicPr>
        <p:blipFill>
          <a:blip r:embed="rId3"/>
          <a:stretch>
            <a:fillRect/>
          </a:stretch>
        </p:blipFill>
        <p:spPr>
          <a:xfrm>
            <a:off x="246491" y="-48828"/>
            <a:ext cx="12268940" cy="6955655"/>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187456"/>
            <a:ext cx="4775075" cy="695473"/>
          </a:xfrm>
        </p:spPr>
        <p:txBody>
          <a:bodyPr>
            <a:normAutofit fontScale="90000"/>
          </a:bodyPr>
          <a:lstStyle/>
          <a:p>
            <a:r>
              <a:rPr lang="en-US" sz="4000" dirty="0">
                <a:solidFill>
                  <a:schemeClr val="tx1"/>
                </a:solidFill>
              </a:rPr>
              <a:t>Tech-Inspire </a:t>
            </a:r>
            <a:r>
              <a:rPr lang="en-US" sz="2700" dirty="0">
                <a:solidFill>
                  <a:schemeClr val="tx1"/>
                </a:solidFill>
              </a:rPr>
              <a:t>academy</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277308" y="2965791"/>
            <a:ext cx="2623930" cy="1288157"/>
          </a:xfrm>
        </p:spPr>
        <p:txBody>
          <a:bodyPr>
            <a:normAutofit/>
          </a:bodyPr>
          <a:lstStyle/>
          <a:p>
            <a:pPr algn="l">
              <a:spcAft>
                <a:spcPts val="600"/>
              </a:spcAft>
            </a:pPr>
            <a:r>
              <a:rPr lang="en-US" dirty="0">
                <a:solidFill>
                  <a:schemeClr val="tx1"/>
                </a:solidFill>
              </a:rPr>
              <a:t>Presented by</a:t>
            </a:r>
          </a:p>
          <a:p>
            <a:pPr marL="342900" indent="-342900" algn="l">
              <a:buAutoNum type="arabicParenR"/>
            </a:pPr>
            <a:r>
              <a:rPr lang="en-US" sz="1800" dirty="0"/>
              <a:t>Nayan Kothawade</a:t>
            </a:r>
          </a:p>
          <a:p>
            <a:pPr marL="342900" indent="-342900" algn="l">
              <a:buAutoNum type="arabicParenR"/>
            </a:pPr>
            <a:r>
              <a:rPr lang="en-US" dirty="0"/>
              <a:t>Omkar Kanawade</a:t>
            </a:r>
            <a:endParaRPr lang="en-US" sz="1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81" y="3019425"/>
            <a:ext cx="2267020" cy="13458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41825"/>
          </a:xfrm>
        </p:spPr>
        <p:txBody>
          <a:bodyPr/>
          <a:lstStyle/>
          <a:p>
            <a:r>
              <a:rPr lang="en-ZW" dirty="0"/>
              <a:t>E-R Diagram:</a:t>
            </a:r>
          </a:p>
        </p:txBody>
      </p:sp>
      <p:pic>
        <p:nvPicPr>
          <p:cNvPr id="5" name="Content Placeholder 4">
            <a:extLst>
              <a:ext uri="{FF2B5EF4-FFF2-40B4-BE49-F238E27FC236}">
                <a16:creationId xmlns:a16="http://schemas.microsoft.com/office/drawing/2014/main" id="{B57ECCFE-B342-0EF7-242C-A543CCDF6B87}"/>
              </a:ext>
            </a:extLst>
          </p:cNvPr>
          <p:cNvPicPr>
            <a:picLocks noGrp="1" noChangeAspect="1"/>
          </p:cNvPicPr>
          <p:nvPr>
            <p:ph idx="1"/>
          </p:nvPr>
        </p:nvPicPr>
        <p:blipFill>
          <a:blip r:embed="rId2"/>
          <a:stretch>
            <a:fillRect/>
          </a:stretch>
        </p:blipFill>
        <p:spPr>
          <a:xfrm>
            <a:off x="1228164" y="1631576"/>
            <a:ext cx="9646023" cy="4661648"/>
          </a:xfrm>
        </p:spPr>
      </p:pic>
    </p:spTree>
    <p:extLst>
      <p:ext uri="{BB962C8B-B14F-4D97-AF65-F5344CB8AC3E}">
        <p14:creationId xmlns:p14="http://schemas.microsoft.com/office/powerpoint/2010/main" val="2313900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6CA4-84D6-849E-6B8B-4F2B02DAC5A9}"/>
              </a:ext>
            </a:extLst>
          </p:cNvPr>
          <p:cNvSpPr>
            <a:spLocks noGrp="1"/>
          </p:cNvSpPr>
          <p:nvPr>
            <p:ph type="title"/>
          </p:nvPr>
        </p:nvSpPr>
        <p:spPr>
          <a:xfrm>
            <a:off x="1066800" y="642594"/>
            <a:ext cx="10058400" cy="836582"/>
          </a:xfrm>
        </p:spPr>
        <p:txBody>
          <a:bodyPr/>
          <a:lstStyle/>
          <a:p>
            <a:r>
              <a:rPr lang="en-IN" dirty="0"/>
              <a:t>Manually  ER  Diagram</a:t>
            </a:r>
          </a:p>
        </p:txBody>
      </p:sp>
      <p:pic>
        <p:nvPicPr>
          <p:cNvPr id="5" name="Content Placeholder 4">
            <a:extLst>
              <a:ext uri="{FF2B5EF4-FFF2-40B4-BE49-F238E27FC236}">
                <a16:creationId xmlns:a16="http://schemas.microsoft.com/office/drawing/2014/main" id="{DD92B31D-D93D-4B41-904A-2C8A4C11FB65}"/>
              </a:ext>
            </a:extLst>
          </p:cNvPr>
          <p:cNvPicPr>
            <a:picLocks noGrp="1" noChangeAspect="1"/>
          </p:cNvPicPr>
          <p:nvPr>
            <p:ph idx="1"/>
          </p:nvPr>
        </p:nvPicPr>
        <p:blipFill>
          <a:blip r:embed="rId2"/>
          <a:stretch>
            <a:fillRect/>
          </a:stretch>
        </p:blipFill>
        <p:spPr>
          <a:xfrm>
            <a:off x="824753" y="1613648"/>
            <a:ext cx="10300447" cy="4601758"/>
          </a:xfrm>
        </p:spPr>
      </p:pic>
    </p:spTree>
    <p:extLst>
      <p:ext uri="{BB962C8B-B14F-4D97-AF65-F5344CB8AC3E}">
        <p14:creationId xmlns:p14="http://schemas.microsoft.com/office/powerpoint/2010/main" val="209938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29839"/>
            <a:ext cx="10058400" cy="820397"/>
          </a:xfrm>
        </p:spPr>
        <p:txBody>
          <a:bodyPr>
            <a:normAutofit/>
          </a:bodyPr>
          <a:lstStyle/>
          <a:p>
            <a:r>
              <a:rPr lang="en-ZW" dirty="0"/>
              <a:t>Admin DFD:</a:t>
            </a:r>
          </a:p>
        </p:txBody>
      </p:sp>
      <p:pic>
        <p:nvPicPr>
          <p:cNvPr id="3074" name="Picture 2" descr="C:\Users\Admin\Desktop\project diagrams\Data Flow Adm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9121" y="1247686"/>
            <a:ext cx="10588239" cy="502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44382"/>
            <a:ext cx="10058400" cy="803304"/>
          </a:xfrm>
        </p:spPr>
        <p:txBody>
          <a:bodyPr/>
          <a:lstStyle/>
          <a:p>
            <a:r>
              <a:rPr lang="en-ZW" dirty="0"/>
              <a:t>Student DFD:</a:t>
            </a:r>
          </a:p>
        </p:txBody>
      </p:sp>
      <p:pic>
        <p:nvPicPr>
          <p:cNvPr id="4098" name="Picture 2" descr="C:\Users\Admin\Desktop\project diagrams\Student DF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0396" y="1324598"/>
            <a:ext cx="10596785" cy="497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2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04202"/>
            <a:ext cx="10058400" cy="820396"/>
          </a:xfrm>
        </p:spPr>
        <p:txBody>
          <a:bodyPr/>
          <a:lstStyle/>
          <a:p>
            <a:r>
              <a:rPr lang="en-ZW" dirty="0"/>
              <a:t>Instructor DFD:</a:t>
            </a:r>
          </a:p>
        </p:txBody>
      </p:sp>
      <p:pic>
        <p:nvPicPr>
          <p:cNvPr id="5122" name="Picture 2" descr="C:\Users\Admin\Desktop\project diagrams\Teacher DF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8943" y="1427148"/>
            <a:ext cx="10425868" cy="482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75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BB0B-8362-4BD6-AA12-FBAFFC8D3F26}"/>
              </a:ext>
            </a:extLst>
          </p:cNvPr>
          <p:cNvSpPr>
            <a:spLocks noGrp="1"/>
          </p:cNvSpPr>
          <p:nvPr>
            <p:ph type="title"/>
          </p:nvPr>
        </p:nvSpPr>
        <p:spPr>
          <a:xfrm>
            <a:off x="475070" y="381741"/>
            <a:ext cx="7461738" cy="507001"/>
          </a:xfrm>
        </p:spPr>
        <p:txBody>
          <a:bodyPr>
            <a:normAutofit/>
          </a:bodyPr>
          <a:lstStyle/>
          <a:p>
            <a:r>
              <a:rPr lang="en-IN" sz="1800" spc="80" dirty="0">
                <a:solidFill>
                  <a:schemeClr val="tx1">
                    <a:lumMod val="95000"/>
                    <a:lumOff val="5000"/>
                  </a:schemeClr>
                </a:solidFill>
                <a:latin typeface="+mn-lt"/>
              </a:rPr>
              <a:t>Use</a:t>
            </a:r>
            <a:r>
              <a:rPr lang="en-IN" sz="2800" b="1" dirty="0"/>
              <a:t> </a:t>
            </a:r>
            <a:r>
              <a:rPr lang="en-IN" sz="1800" spc="80" dirty="0">
                <a:solidFill>
                  <a:schemeClr val="tx1">
                    <a:lumMod val="95000"/>
                    <a:lumOff val="5000"/>
                  </a:schemeClr>
                </a:solidFill>
                <a:latin typeface="+mn-lt"/>
              </a:rPr>
              <a:t>Case Diagram</a:t>
            </a:r>
          </a:p>
        </p:txBody>
      </p:sp>
      <p:pic>
        <p:nvPicPr>
          <p:cNvPr id="1026" name="Picture 2" descr="C:\Users\Admin\Desktop\project diagrams\Use Case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68" y="837489"/>
            <a:ext cx="10895888" cy="558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286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67462"/>
          </a:xfrm>
        </p:spPr>
        <p:txBody>
          <a:bodyPr/>
          <a:lstStyle/>
          <a:p>
            <a:r>
              <a:rPr lang="en-ZW" dirty="0"/>
              <a:t>Sequence Diagram:</a:t>
            </a:r>
          </a:p>
        </p:txBody>
      </p:sp>
      <p:pic>
        <p:nvPicPr>
          <p:cNvPr id="4" name="Content Placeholder 3" descr="C:\Users\Admin\Desktop\project diagrams\Sequence Diagram.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474" y="1461331"/>
            <a:ext cx="10750608" cy="4888194"/>
          </a:xfrm>
          <a:prstGeom prst="rect">
            <a:avLst/>
          </a:prstGeom>
          <a:noFill/>
          <a:ln>
            <a:noFill/>
          </a:ln>
        </p:spPr>
      </p:pic>
    </p:spTree>
    <p:extLst>
      <p:ext uri="{BB962C8B-B14F-4D97-AF65-F5344CB8AC3E}">
        <p14:creationId xmlns:p14="http://schemas.microsoft.com/office/powerpoint/2010/main" val="158830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endParaRPr lang="en-ZW" dirty="0"/>
          </a:p>
        </p:txBody>
      </p:sp>
      <p:pic>
        <p:nvPicPr>
          <p:cNvPr id="5" name="Content Placeholder 4">
            <a:extLst>
              <a:ext uri="{FF2B5EF4-FFF2-40B4-BE49-F238E27FC236}">
                <a16:creationId xmlns:a16="http://schemas.microsoft.com/office/drawing/2014/main" id="{7AF5FAB7-A6AC-4FE4-15B5-0DBE761132DB}"/>
              </a:ext>
            </a:extLst>
          </p:cNvPr>
          <p:cNvPicPr>
            <a:picLocks noGrp="1" noChangeAspect="1"/>
          </p:cNvPicPr>
          <p:nvPr>
            <p:ph idx="1"/>
          </p:nvPr>
        </p:nvPicPr>
        <p:blipFill>
          <a:blip r:embed="rId2"/>
          <a:stretch>
            <a:fillRect/>
          </a:stretch>
        </p:blipFill>
        <p:spPr>
          <a:xfrm>
            <a:off x="1506071" y="1909482"/>
            <a:ext cx="8104094" cy="4305924"/>
          </a:xfrm>
        </p:spPr>
      </p:pic>
    </p:spTree>
    <p:extLst>
      <p:ext uri="{BB962C8B-B14F-4D97-AF65-F5344CB8AC3E}">
        <p14:creationId xmlns:p14="http://schemas.microsoft.com/office/powerpoint/2010/main" val="79788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67462"/>
          </a:xfrm>
        </p:spPr>
        <p:txBody>
          <a:bodyPr/>
          <a:lstStyle/>
          <a:p>
            <a:r>
              <a:rPr lang="en-ZW" dirty="0"/>
              <a:t>Admin Activity Diagram:</a:t>
            </a:r>
          </a:p>
        </p:txBody>
      </p:sp>
      <p:pic>
        <p:nvPicPr>
          <p:cNvPr id="4098" name="Picture 2" descr="C:\Users\Admin\Desktop\project diagrams\Admin_Activity_Diagra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584" y="1452786"/>
            <a:ext cx="10007124" cy="450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53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767462"/>
          </a:xfrm>
        </p:spPr>
        <p:txBody>
          <a:bodyPr/>
          <a:lstStyle/>
          <a:p>
            <a:r>
              <a:rPr lang="en-ZW" dirty="0"/>
              <a:t>Student Activity Diagram:</a:t>
            </a:r>
          </a:p>
        </p:txBody>
      </p:sp>
      <p:pic>
        <p:nvPicPr>
          <p:cNvPr id="5122" name="Picture 2" descr="C:\Users\Admin\Desktop\project diagrams\Student Activity Diagra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6213" y="1435694"/>
            <a:ext cx="10733518" cy="451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00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a:t>Introduction:</a:t>
            </a:r>
          </a:p>
        </p:txBody>
      </p:sp>
      <p:sp>
        <p:nvSpPr>
          <p:cNvPr id="3" name="Content Placeholder 2"/>
          <p:cNvSpPr>
            <a:spLocks noGrp="1"/>
          </p:cNvSpPr>
          <p:nvPr>
            <p:ph idx="1"/>
          </p:nvPr>
        </p:nvSpPr>
        <p:spPr>
          <a:xfrm>
            <a:off x="763325" y="1757238"/>
            <a:ext cx="10750164" cy="3267986"/>
          </a:xfrm>
        </p:spPr>
        <p:txBody>
          <a:bodyPr>
            <a:noAutofit/>
          </a:bodyPr>
          <a:lstStyle/>
          <a:p>
            <a:pPr marL="0" indent="0">
              <a:buNone/>
            </a:pPr>
            <a:r>
              <a:rPr lang="en-US" sz="2000" dirty="0"/>
              <a:t>                   An online learning platform is a digital tool that provides learners with access to educational resources, instruction, and support over the internet. This platform can be used by students of all ages and backgrounds to learn new skills, advance their knowledge, and achieve their educational goals from anywhere in the world. </a:t>
            </a:r>
          </a:p>
          <a:p>
            <a:pPr marL="0" indent="0">
              <a:buNone/>
            </a:pPr>
            <a:r>
              <a:rPr lang="en-US" sz="2000" dirty="0"/>
              <a:t>              Online learning platforms typically offer a wide variety of courses and learning resources, including video lectures, interactive quizzes, discussion forums, and assignments. They also often provide learners with personalized feedback, progress tracking, and certification upon completion of a course or program. With the rise of digital technology and the increasing demand for flexible and accessible education, online learning platforms have become an increasingly popular way for people to learn and grow their skills.</a:t>
            </a:r>
            <a:endParaRPr lang="en-ZW" sz="2000" dirty="0"/>
          </a:p>
        </p:txBody>
      </p:sp>
    </p:spTree>
    <p:extLst>
      <p:ext uri="{BB962C8B-B14F-4D97-AF65-F5344CB8AC3E}">
        <p14:creationId xmlns:p14="http://schemas.microsoft.com/office/powerpoint/2010/main" val="76721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938378"/>
          </a:xfrm>
        </p:spPr>
        <p:txBody>
          <a:bodyPr/>
          <a:lstStyle/>
          <a:p>
            <a:r>
              <a:rPr lang="en-ZW" dirty="0"/>
              <a:t>Teacher Activity Diagram:</a:t>
            </a:r>
          </a:p>
        </p:txBody>
      </p:sp>
      <p:pic>
        <p:nvPicPr>
          <p:cNvPr id="6146" name="Picture 2" descr="C:\Users\Admin\Desktop\project diagrams\Teacher Activity Diagra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3862" y="1623702"/>
            <a:ext cx="10066945" cy="432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45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C233-3875-42CA-8548-5DF27E229D72}"/>
              </a:ext>
            </a:extLst>
          </p:cNvPr>
          <p:cNvSpPr>
            <a:spLocks noGrp="1"/>
          </p:cNvSpPr>
          <p:nvPr>
            <p:ph type="title"/>
          </p:nvPr>
        </p:nvSpPr>
        <p:spPr>
          <a:xfrm>
            <a:off x="244676" y="297219"/>
            <a:ext cx="10058400" cy="579537"/>
          </a:xfrm>
        </p:spPr>
        <p:txBody>
          <a:bodyPr>
            <a:normAutofit fontScale="90000"/>
          </a:bodyPr>
          <a:lstStyle/>
          <a:p>
            <a:r>
              <a:rPr lang="en-IN" dirty="0"/>
              <a:t>Website Landing Page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70" y="811850"/>
            <a:ext cx="11579551" cy="577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207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9BAF-1EFE-4B4F-843E-C1F4774AC47F}"/>
              </a:ext>
            </a:extLst>
          </p:cNvPr>
          <p:cNvSpPr>
            <a:spLocks noGrp="1"/>
          </p:cNvSpPr>
          <p:nvPr>
            <p:ph type="title"/>
          </p:nvPr>
        </p:nvSpPr>
        <p:spPr>
          <a:xfrm>
            <a:off x="817685" y="519502"/>
            <a:ext cx="8270631" cy="1019152"/>
          </a:xfrm>
        </p:spPr>
        <p:txBody>
          <a:bodyPr/>
          <a:lstStyle/>
          <a:p>
            <a:r>
              <a:rPr lang="en-IN" dirty="0"/>
              <a:t>Admin Dashboard</a:t>
            </a:r>
          </a:p>
        </p:txBody>
      </p:sp>
      <p:sp>
        <p:nvSpPr>
          <p:cNvPr id="5" name="TextBox 4">
            <a:extLst>
              <a:ext uri="{FF2B5EF4-FFF2-40B4-BE49-F238E27FC236}">
                <a16:creationId xmlns:a16="http://schemas.microsoft.com/office/drawing/2014/main" id="{4A1CE194-A79A-4245-B969-1D0161903736}"/>
              </a:ext>
            </a:extLst>
          </p:cNvPr>
          <p:cNvSpPr txBox="1"/>
          <p:nvPr/>
        </p:nvSpPr>
        <p:spPr>
          <a:xfrm>
            <a:off x="720969" y="1907930"/>
            <a:ext cx="3385039"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a:t>
            </a:r>
            <a:endParaRPr lang="en-US" sz="1800" dirty="0">
              <a:effectLst/>
              <a:latin typeface="Calibri" panose="020F0502020204030204" pitchFamily="34" charset="0"/>
              <a:cs typeface="Mangal" panose="02040503050203030202" pitchFamily="18" charset="0"/>
            </a:endParaRPr>
          </a:p>
          <a:p>
            <a:pPr>
              <a:lnSpc>
                <a:spcPct val="114000"/>
              </a:lnSpc>
              <a:spcAft>
                <a:spcPts val="800"/>
              </a:spcAft>
            </a:pPr>
            <a:r>
              <a:rPr lang="en-US"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Admin module contains admin login/register page. After, login admin has dashboard containing options such like add/update Course. Admin Module has its own profile information with update option and logout option.</a:t>
            </a:r>
            <a:endParaRPr lang="en-US" sz="1800" dirty="0">
              <a:effectLst/>
              <a:latin typeface="Calibri" panose="020F0502020204030204" pitchFamily="34" charset="0"/>
              <a:cs typeface="Mangal" panose="02040503050203030202" pitchFamily="18" charset="0"/>
            </a:endParaRPr>
          </a:p>
          <a:p>
            <a:endParaRPr lang="en-IN"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794" y="1367326"/>
            <a:ext cx="7742490" cy="481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4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EC7F-5300-44F8-A2BB-78D811BBF04B}"/>
              </a:ext>
            </a:extLst>
          </p:cNvPr>
          <p:cNvSpPr>
            <a:spLocks noGrp="1"/>
          </p:cNvSpPr>
          <p:nvPr>
            <p:ph type="title"/>
          </p:nvPr>
        </p:nvSpPr>
        <p:spPr>
          <a:xfrm>
            <a:off x="1066800" y="642594"/>
            <a:ext cx="10058400" cy="1071906"/>
          </a:xfrm>
        </p:spPr>
        <p:txBody>
          <a:bodyPr/>
          <a:lstStyle/>
          <a:p>
            <a:r>
              <a:rPr lang="en-IN" dirty="0"/>
              <a:t>Teacher Dashboard</a:t>
            </a:r>
          </a:p>
        </p:txBody>
      </p:sp>
      <p:sp>
        <p:nvSpPr>
          <p:cNvPr id="5" name="TextBox 4">
            <a:extLst>
              <a:ext uri="{FF2B5EF4-FFF2-40B4-BE49-F238E27FC236}">
                <a16:creationId xmlns:a16="http://schemas.microsoft.com/office/drawing/2014/main" id="{A5DEA623-825A-40BB-9A73-F30FE9BD1D08}"/>
              </a:ext>
            </a:extLst>
          </p:cNvPr>
          <p:cNvSpPr txBox="1"/>
          <p:nvPr/>
        </p:nvSpPr>
        <p:spPr>
          <a:xfrm>
            <a:off x="940777" y="1925515"/>
            <a:ext cx="3349869"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Teacher</a:t>
            </a:r>
            <a:r>
              <a:rPr lang="en-US" sz="1800" b="1"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US"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US" sz="1800" dirty="0">
              <a:effectLst/>
              <a:latin typeface="Calibri" panose="020F0502020204030204" pitchFamily="34" charset="0"/>
              <a:cs typeface="Mangal" panose="02040503050203030202" pitchFamily="18" charset="0"/>
            </a:endParaRPr>
          </a:p>
          <a:p>
            <a:pPr marL="0">
              <a:lnSpc>
                <a:spcPct val="114000"/>
              </a:lnSpc>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Teacher module contains login/register page. After, login Teacher has dashboard containing options such like add/update Courses, profile information of Student with update option and logout.</a:t>
            </a:r>
            <a:endParaRPr lang="en-US" sz="1800" dirty="0">
              <a:effectLst/>
              <a:latin typeface="Calibri" panose="020F0502020204030204" pitchFamily="34" charset="0"/>
              <a:cs typeface="Mangal" panose="02040503050203030202" pitchFamily="18" charset="0"/>
            </a:endParaRP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077" y="1495514"/>
            <a:ext cx="7511753" cy="482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67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D0E0-DDAC-4D5E-9F47-14B9EE4D7394}"/>
              </a:ext>
            </a:extLst>
          </p:cNvPr>
          <p:cNvSpPr>
            <a:spLocks noGrp="1"/>
          </p:cNvSpPr>
          <p:nvPr>
            <p:ph type="title"/>
          </p:nvPr>
        </p:nvSpPr>
        <p:spPr>
          <a:xfrm>
            <a:off x="1066800" y="642594"/>
            <a:ext cx="10058400" cy="843306"/>
          </a:xfrm>
        </p:spPr>
        <p:txBody>
          <a:bodyPr/>
          <a:lstStyle/>
          <a:p>
            <a:r>
              <a:rPr lang="en-IN" dirty="0"/>
              <a:t>Student Dashboard</a:t>
            </a:r>
          </a:p>
        </p:txBody>
      </p:sp>
      <p:sp>
        <p:nvSpPr>
          <p:cNvPr id="5" name="TextBox 4">
            <a:extLst>
              <a:ext uri="{FF2B5EF4-FFF2-40B4-BE49-F238E27FC236}">
                <a16:creationId xmlns:a16="http://schemas.microsoft.com/office/drawing/2014/main" id="{BEDCF735-4211-4A06-9951-E72F44C532CB}"/>
              </a:ext>
            </a:extLst>
          </p:cNvPr>
          <p:cNvSpPr txBox="1"/>
          <p:nvPr/>
        </p:nvSpPr>
        <p:spPr>
          <a:xfrm>
            <a:off x="526543" y="1878575"/>
            <a:ext cx="3663462" cy="3100849"/>
          </a:xfrm>
          <a:prstGeom prst="rect">
            <a:avLst/>
          </a:prstGeom>
          <a:noFill/>
        </p:spPr>
        <p:txBody>
          <a:bodyPr wrap="square" rtlCol="0">
            <a:spAutoFit/>
          </a:bodyPr>
          <a:lstStyle/>
          <a:p>
            <a:pPr marL="342900" lvl="0" indent="-342900">
              <a:lnSpc>
                <a:spcPct val="114000"/>
              </a:lnSpc>
              <a:spcAft>
                <a:spcPts val="800"/>
              </a:spcAft>
              <a:buFont typeface="Times New Roman" panose="02020603050405020304" pitchFamily="18" charset="0"/>
              <a:buAutoNum type="arabicParenR"/>
            </a:pP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Student</a:t>
            </a:r>
            <a:r>
              <a:rPr lang="en-IN" sz="1800" b="1" dirty="0">
                <a:effectLst/>
                <a:latin typeface="Times New Roman" panose="02020603050405020304" pitchFamily="18" charset="0"/>
                <a:ea typeface="Calibri" panose="020F0502020204030204" pitchFamily="34" charset="0"/>
                <a:cs typeface="Mangal" panose="02040503050203030202" pitchFamily="18" charset="0"/>
              </a:rPr>
              <a:t> </a:t>
            </a:r>
            <a:r>
              <a:rPr lang="en-IN" sz="1800" b="1"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Module</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cs typeface="Mangal" panose="02040503050203030202" pitchFamily="18" charset="0"/>
            </a:endParaRPr>
          </a:p>
          <a:p>
            <a:pPr>
              <a:lnSpc>
                <a:spcPct val="114000"/>
              </a:lnSpc>
              <a:spcAft>
                <a:spcPts val="800"/>
              </a:spcAft>
            </a:pPr>
            <a:r>
              <a:rPr lang="en-IN" sz="1800" dirty="0">
                <a:effectLst/>
                <a:latin typeface="Times New Roman" panose="02020603050405020304" pitchFamily="18" charset="0"/>
                <a:ea typeface="Calibri" panose="020F0502020204030204" pitchFamily="34" charset="0"/>
                <a:cs typeface="Mangal" panose="02040503050203030202" pitchFamily="18" charset="0"/>
              </a:rPr>
              <a:t>Student module contains student login/register page. After, login Student has dashboard containing options such like </a:t>
            </a:r>
            <a:r>
              <a:rPr lang="en-IN" dirty="0">
                <a:latin typeface="Times New Roman" panose="02020603050405020304" pitchFamily="18" charset="0"/>
                <a:ea typeface="Calibri" panose="020F0502020204030204" pitchFamily="34" charset="0"/>
                <a:cs typeface="Mangal" panose="02040503050203030202" pitchFamily="18" charset="0"/>
              </a:rPr>
              <a:t>select the Course</a:t>
            </a:r>
            <a:r>
              <a:rPr lang="en-IN" sz="1800" dirty="0">
                <a:effectLst/>
                <a:latin typeface="Times New Roman" panose="02020603050405020304" pitchFamily="18" charset="0"/>
                <a:ea typeface="Calibri" panose="020F0502020204030204" pitchFamily="34" charset="0"/>
                <a:cs typeface="Mangal" panose="02040503050203030202" pitchFamily="18" charset="0"/>
              </a:rPr>
              <a:t>, profile information with update, view </a:t>
            </a:r>
            <a:r>
              <a:rPr lang="en-IN" dirty="0">
                <a:latin typeface="Times New Roman" panose="02020603050405020304" pitchFamily="18" charset="0"/>
                <a:ea typeface="Calibri" panose="020F0502020204030204" pitchFamily="34" charset="0"/>
                <a:cs typeface="Mangal" panose="02040503050203030202" pitchFamily="18" charset="0"/>
              </a:rPr>
              <a:t>Course with choose the course option</a:t>
            </a:r>
            <a:r>
              <a:rPr lang="en-IN" sz="1800" dirty="0">
                <a:effectLst/>
                <a:latin typeface="Times New Roman" panose="02020603050405020304" pitchFamily="18" charset="0"/>
                <a:ea typeface="Calibri" panose="020F0502020204030204" pitchFamily="34" charset="0"/>
                <a:cs typeface="Mangal" panose="02040503050203030202" pitchFamily="18" charset="0"/>
              </a:rPr>
              <a:t>, feedback, logout.</a:t>
            </a:r>
            <a:endParaRPr lang="en-IN" sz="1800" dirty="0">
              <a:effectLst/>
              <a:latin typeface="Calibri" panose="020F0502020204030204" pitchFamily="34" charset="0"/>
              <a:cs typeface="Mangal" panose="02040503050203030202" pitchFamily="18" charset="0"/>
            </a:endParaRPr>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005" y="1538243"/>
            <a:ext cx="7611737" cy="4871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378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D736-542F-E0F6-36AC-DBEF3D9F9DF9}"/>
              </a:ext>
            </a:extLst>
          </p:cNvPr>
          <p:cNvSpPr>
            <a:spLocks noGrp="1"/>
          </p:cNvSpPr>
          <p:nvPr>
            <p:ph type="title"/>
          </p:nvPr>
        </p:nvSpPr>
        <p:spPr>
          <a:xfrm>
            <a:off x="447675" y="309219"/>
            <a:ext cx="10058400" cy="1371600"/>
          </a:xfrm>
        </p:spPr>
        <p:txBody>
          <a:bodyPr/>
          <a:lstStyle/>
          <a:p>
            <a:r>
              <a:rPr lang="en-US" dirty="0"/>
              <a:t>Student Registration</a:t>
            </a: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8" y="1298961"/>
            <a:ext cx="11229173" cy="502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831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F955-636B-BA66-C4D0-E6611A3388B7}"/>
              </a:ext>
            </a:extLst>
          </p:cNvPr>
          <p:cNvSpPr>
            <a:spLocks noGrp="1"/>
          </p:cNvSpPr>
          <p:nvPr>
            <p:ph type="title"/>
          </p:nvPr>
        </p:nvSpPr>
        <p:spPr>
          <a:xfrm>
            <a:off x="640935" y="376015"/>
            <a:ext cx="6033330" cy="623843"/>
          </a:xfrm>
        </p:spPr>
        <p:txBody>
          <a:bodyPr>
            <a:normAutofit fontScale="90000"/>
          </a:bodyPr>
          <a:lstStyle/>
          <a:p>
            <a:r>
              <a:rPr lang="en-US" dirty="0"/>
              <a:t>Teacher Registration:</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E37ACA1-4F45-3FAD-2FD2-0088A15DBEA7}"/>
                  </a:ext>
                </a:extLst>
              </p14:cNvPr>
              <p14:cNvContentPartPr/>
              <p14:nvPr/>
            </p14:nvContentPartPr>
            <p14:xfrm>
              <a:off x="4864593" y="256953"/>
              <a:ext cx="360" cy="360"/>
            </p14:xfrm>
          </p:contentPart>
        </mc:Choice>
        <mc:Fallback xmlns="">
          <p:pic>
            <p:nvPicPr>
              <p:cNvPr id="3" name="Ink 2">
                <a:extLst>
                  <a:ext uri="{FF2B5EF4-FFF2-40B4-BE49-F238E27FC236}">
                    <a16:creationId xmlns:a16="http://schemas.microsoft.com/office/drawing/2014/main" id="{FE37ACA1-4F45-3FAD-2FD2-0088A15DBEA7}"/>
                  </a:ext>
                </a:extLst>
              </p:cNvPr>
              <p:cNvPicPr/>
              <p:nvPr/>
            </p:nvPicPr>
            <p:blipFill>
              <a:blip r:embed="rId4"/>
              <a:stretch>
                <a:fillRect/>
              </a:stretch>
            </p:blipFill>
            <p:spPr>
              <a:xfrm>
                <a:off x="4810593" y="14895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0BB5B00-2EAE-36FC-7D8B-0093CCAE7512}"/>
                  </a:ext>
                </a:extLst>
              </p14:cNvPr>
              <p14:cNvContentPartPr/>
              <p14:nvPr/>
            </p14:nvContentPartPr>
            <p14:xfrm>
              <a:off x="-9087" y="869673"/>
              <a:ext cx="9360" cy="7200"/>
            </p14:xfrm>
          </p:contentPart>
        </mc:Choice>
        <mc:Fallback xmlns="">
          <p:pic>
            <p:nvPicPr>
              <p:cNvPr id="6" name="Ink 5">
                <a:extLst>
                  <a:ext uri="{FF2B5EF4-FFF2-40B4-BE49-F238E27FC236}">
                    <a16:creationId xmlns:a16="http://schemas.microsoft.com/office/drawing/2014/main" id="{10BB5B00-2EAE-36FC-7D8B-0093CCAE7512}"/>
                  </a:ext>
                </a:extLst>
              </p:cNvPr>
              <p:cNvPicPr/>
              <p:nvPr/>
            </p:nvPicPr>
            <p:blipFill>
              <a:blip r:embed="rId6"/>
              <a:stretch>
                <a:fillRect/>
              </a:stretch>
            </p:blipFill>
            <p:spPr>
              <a:xfrm>
                <a:off x="-63087" y="762033"/>
                <a:ext cx="117000" cy="222840"/>
              </a:xfrm>
              <a:prstGeom prst="rect">
                <a:avLst/>
              </a:prstGeom>
            </p:spPr>
          </p:pic>
        </mc:Fallback>
      </mc:AlternateContent>
      <p:pic>
        <p:nvPicPr>
          <p:cNvPr id="1126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562" y="1110953"/>
            <a:ext cx="11459909" cy="527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24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943B-C286-2480-7F35-B65134038F39}"/>
              </a:ext>
            </a:extLst>
          </p:cNvPr>
          <p:cNvSpPr>
            <a:spLocks noGrp="1"/>
          </p:cNvSpPr>
          <p:nvPr>
            <p:ph type="title"/>
          </p:nvPr>
        </p:nvSpPr>
        <p:spPr>
          <a:xfrm>
            <a:off x="356587" y="1"/>
            <a:ext cx="10058400" cy="1371600"/>
          </a:xfrm>
        </p:spPr>
        <p:txBody>
          <a:bodyPr/>
          <a:lstStyle/>
          <a:p>
            <a:r>
              <a:rPr lang="en-US" dirty="0"/>
              <a:t>Student Login</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57" y="914400"/>
            <a:ext cx="11263356" cy="55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181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E70D-75E9-ADC1-3D10-64F908123BFF}"/>
              </a:ext>
            </a:extLst>
          </p:cNvPr>
          <p:cNvSpPr>
            <a:spLocks noGrp="1"/>
          </p:cNvSpPr>
          <p:nvPr>
            <p:ph type="title"/>
          </p:nvPr>
        </p:nvSpPr>
        <p:spPr>
          <a:xfrm>
            <a:off x="285564" y="0"/>
            <a:ext cx="10058400" cy="1371600"/>
          </a:xfrm>
        </p:spPr>
        <p:txBody>
          <a:bodyPr/>
          <a:lstStyle/>
          <a:p>
            <a:r>
              <a:rPr lang="en-US" dirty="0"/>
              <a:t>Teacher Login</a:t>
            </a:r>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91" y="897308"/>
            <a:ext cx="11297540" cy="535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394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7C93-7CC3-D91C-CA32-E95F3776357B}"/>
              </a:ext>
            </a:extLst>
          </p:cNvPr>
          <p:cNvSpPr>
            <a:spLocks noGrp="1"/>
          </p:cNvSpPr>
          <p:nvPr>
            <p:ph type="title"/>
          </p:nvPr>
        </p:nvSpPr>
        <p:spPr>
          <a:xfrm>
            <a:off x="312198" y="102092"/>
            <a:ext cx="10058400" cy="1371600"/>
          </a:xfrm>
        </p:spPr>
        <p:txBody>
          <a:bodyPr/>
          <a:lstStyle/>
          <a:p>
            <a:r>
              <a:rPr lang="en-US" dirty="0"/>
              <a:t>Teacher Profile</a:t>
            </a:r>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63" y="1102408"/>
            <a:ext cx="11229175" cy="533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47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a:t>Objective:</a:t>
            </a:r>
          </a:p>
        </p:txBody>
      </p:sp>
      <p:sp>
        <p:nvSpPr>
          <p:cNvPr id="3" name="Content Placeholder 2"/>
          <p:cNvSpPr>
            <a:spLocks noGrp="1"/>
          </p:cNvSpPr>
          <p:nvPr>
            <p:ph idx="1"/>
          </p:nvPr>
        </p:nvSpPr>
        <p:spPr>
          <a:xfrm>
            <a:off x="1066800" y="1765190"/>
            <a:ext cx="10058400" cy="1940118"/>
          </a:xfrm>
        </p:spPr>
        <p:txBody>
          <a:bodyPr>
            <a:noAutofit/>
          </a:bodyPr>
          <a:lstStyle/>
          <a:p>
            <a:pPr marL="0" indent="0">
              <a:buNone/>
            </a:pPr>
            <a:r>
              <a:rPr lang="en-ZW" sz="2400" dirty="0"/>
              <a:t>         The online education platform is intended to provide complete solution for students, teachers as well as internal users (Management Staff) through a single gateway using internet or let say Web Application. </a:t>
            </a:r>
          </a:p>
          <a:p>
            <a:pPr marL="0" indent="0">
              <a:buNone/>
            </a:pPr>
            <a:r>
              <a:rPr lang="en-ZW" sz="2400" dirty="0"/>
              <a:t>        It will enable to students to reach on online learning platform to learn interesting subjects and technologies and can enhance their skills and knowledge without visiting the class physically. It will also enable to the academy to monitor their working hours and schedules. Added features of feedback and appraisal system make the product more reliable. </a:t>
            </a:r>
          </a:p>
        </p:txBody>
      </p:sp>
    </p:spTree>
    <p:extLst>
      <p:ext uri="{BB962C8B-B14F-4D97-AF65-F5344CB8AC3E}">
        <p14:creationId xmlns:p14="http://schemas.microsoft.com/office/powerpoint/2010/main" val="128183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9AC2-5C1D-38D3-AD81-49572CB49CAF}"/>
              </a:ext>
            </a:extLst>
          </p:cNvPr>
          <p:cNvSpPr>
            <a:spLocks noGrp="1"/>
          </p:cNvSpPr>
          <p:nvPr>
            <p:ph type="title"/>
          </p:nvPr>
        </p:nvSpPr>
        <p:spPr>
          <a:xfrm>
            <a:off x="321076" y="0"/>
            <a:ext cx="10058400" cy="1371600"/>
          </a:xfrm>
        </p:spPr>
        <p:txBody>
          <a:bodyPr/>
          <a:lstStyle/>
          <a:p>
            <a:r>
              <a:rPr lang="en-US" dirty="0"/>
              <a:t>Course Launch Form</a:t>
            </a:r>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93" y="991312"/>
            <a:ext cx="11186445" cy="535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572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95CC-02E2-754F-85A9-C1C80B1510C7}"/>
              </a:ext>
            </a:extLst>
          </p:cNvPr>
          <p:cNvSpPr>
            <a:spLocks noGrp="1"/>
          </p:cNvSpPr>
          <p:nvPr>
            <p:ph type="title"/>
          </p:nvPr>
        </p:nvSpPr>
        <p:spPr>
          <a:xfrm>
            <a:off x="303321" y="-85375"/>
            <a:ext cx="10058400" cy="1371600"/>
          </a:xfrm>
        </p:spPr>
        <p:txBody>
          <a:bodyPr/>
          <a:lstStyle/>
          <a:p>
            <a:r>
              <a:rPr lang="en-US" dirty="0"/>
              <a:t>Courses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662754E-FCA6-C0EF-8865-BFEB6AE963AD}"/>
                  </a:ext>
                </a:extLst>
              </p14:cNvPr>
              <p14:cNvContentPartPr/>
              <p14:nvPr/>
            </p14:nvContentPartPr>
            <p14:xfrm>
              <a:off x="1322553" y="852033"/>
              <a:ext cx="3960" cy="3960"/>
            </p14:xfrm>
          </p:contentPart>
        </mc:Choice>
        <mc:Fallback xmlns="">
          <p:pic>
            <p:nvPicPr>
              <p:cNvPr id="3" name="Ink 2">
                <a:extLst>
                  <a:ext uri="{FF2B5EF4-FFF2-40B4-BE49-F238E27FC236}">
                    <a16:creationId xmlns:a16="http://schemas.microsoft.com/office/drawing/2014/main" id="{C662754E-FCA6-C0EF-8865-BFEB6AE963AD}"/>
                  </a:ext>
                </a:extLst>
              </p:cNvPr>
              <p:cNvPicPr/>
              <p:nvPr/>
            </p:nvPicPr>
            <p:blipFill>
              <a:blip r:embed="rId4"/>
              <a:stretch>
                <a:fillRect/>
              </a:stretch>
            </p:blipFill>
            <p:spPr>
              <a:xfrm>
                <a:off x="1268553" y="744393"/>
                <a:ext cx="111600" cy="219600"/>
              </a:xfrm>
              <a:prstGeom prst="rect">
                <a:avLst/>
              </a:prstGeom>
            </p:spPr>
          </p:pic>
        </mc:Fallback>
      </mc:AlternateContent>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38" y="855992"/>
            <a:ext cx="11177899" cy="572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263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D0C7-E2DF-81D7-5922-3CC87F888CD1}"/>
              </a:ext>
            </a:extLst>
          </p:cNvPr>
          <p:cNvSpPr>
            <a:spLocks noGrp="1"/>
          </p:cNvSpPr>
          <p:nvPr>
            <p:ph type="title"/>
          </p:nvPr>
        </p:nvSpPr>
        <p:spPr>
          <a:xfrm>
            <a:off x="294443" y="136567"/>
            <a:ext cx="10058400" cy="1371600"/>
          </a:xfrm>
        </p:spPr>
        <p:txBody>
          <a:bodyPr/>
          <a:lstStyle/>
          <a:p>
            <a:r>
              <a:rPr lang="en-US" dirty="0"/>
              <a:t>Teacher Details with Course</a:t>
            </a:r>
            <a:endParaRPr lang="en-IN"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8" y="1025495"/>
            <a:ext cx="11314631" cy="544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46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7478-E00D-1AEC-E000-0E894D6ACE88}"/>
              </a:ext>
            </a:extLst>
          </p:cNvPr>
          <p:cNvSpPr>
            <a:spLocks noGrp="1"/>
          </p:cNvSpPr>
          <p:nvPr>
            <p:ph type="title"/>
          </p:nvPr>
        </p:nvSpPr>
        <p:spPr>
          <a:xfrm>
            <a:off x="356587" y="163200"/>
            <a:ext cx="10058400" cy="1371600"/>
          </a:xfrm>
        </p:spPr>
        <p:txBody>
          <a:bodyPr/>
          <a:lstStyle/>
          <a:p>
            <a:r>
              <a:rPr lang="en-US" dirty="0"/>
              <a:t>Student Schedule</a:t>
            </a:r>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06" y="1051132"/>
            <a:ext cx="11348815" cy="534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534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B43E-F1F7-89D0-80CC-4857BD5AE968}"/>
              </a:ext>
            </a:extLst>
          </p:cNvPr>
          <p:cNvSpPr>
            <a:spLocks noGrp="1"/>
          </p:cNvSpPr>
          <p:nvPr>
            <p:ph type="title"/>
          </p:nvPr>
        </p:nvSpPr>
        <p:spPr>
          <a:xfrm>
            <a:off x="374341" y="198710"/>
            <a:ext cx="10058400" cy="1371600"/>
          </a:xfrm>
        </p:spPr>
        <p:txBody>
          <a:bodyPr/>
          <a:lstStyle/>
          <a:p>
            <a:r>
              <a:rPr lang="en-US" dirty="0"/>
              <a:t>Student Profile</a:t>
            </a:r>
            <a:endParaRPr lang="en-IN"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40" y="1204957"/>
            <a:ext cx="11485548" cy="520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133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4E0F3-5428-2701-01AD-36C62DC3458D}"/>
              </a:ext>
            </a:extLst>
          </p:cNvPr>
          <p:cNvSpPr>
            <a:spLocks noGrp="1"/>
          </p:cNvSpPr>
          <p:nvPr>
            <p:ph type="title"/>
          </p:nvPr>
        </p:nvSpPr>
        <p:spPr>
          <a:xfrm>
            <a:off x="1066800" y="642594"/>
            <a:ext cx="10058400" cy="716187"/>
          </a:xfrm>
        </p:spPr>
        <p:txBody>
          <a:bodyPr/>
          <a:lstStyle/>
          <a:p>
            <a:endParaRPr lang="en-IN"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44" y="444382"/>
            <a:ext cx="11365906" cy="590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052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C140-9E5C-93C5-CCC5-45B5A5AA8748}"/>
              </a:ext>
            </a:extLst>
          </p:cNvPr>
          <p:cNvSpPr>
            <a:spLocks noGrp="1"/>
          </p:cNvSpPr>
          <p:nvPr>
            <p:ph type="title"/>
          </p:nvPr>
        </p:nvSpPr>
        <p:spPr>
          <a:xfrm>
            <a:off x="409575" y="66674"/>
            <a:ext cx="10058400" cy="1371600"/>
          </a:xfrm>
        </p:spPr>
        <p:txBody>
          <a:bodyPr/>
          <a:lstStyle/>
          <a:p>
            <a:r>
              <a:rPr lang="en-US" dirty="0"/>
              <a:t>Feedback Form</a:t>
            </a:r>
            <a:endParaRPr lang="en-IN"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64" y="1128045"/>
            <a:ext cx="11212083" cy="529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747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a:t>Conclusion:</a:t>
            </a:r>
          </a:p>
        </p:txBody>
      </p:sp>
      <p:sp>
        <p:nvSpPr>
          <p:cNvPr id="3" name="Content Placeholder 2"/>
          <p:cNvSpPr>
            <a:spLocks noGrp="1"/>
          </p:cNvSpPr>
          <p:nvPr>
            <p:ph idx="1"/>
          </p:nvPr>
        </p:nvSpPr>
        <p:spPr/>
        <p:txBody>
          <a:bodyPr>
            <a:noAutofit/>
          </a:bodyPr>
          <a:lstStyle/>
          <a:p>
            <a:pPr marL="0" indent="0">
              <a:buNone/>
            </a:pPr>
            <a:r>
              <a:rPr lang="en-US" sz="2000" dirty="0"/>
              <a:t>               Online Education System has been developed and the system was tested with proper data. In comparison with the manual system, the benefit under a computer system considerable to save of manpower, working hour and efforts. It can observe that the information required can be obtained with ease and accurate in the computerized system. </a:t>
            </a:r>
          </a:p>
          <a:p>
            <a:pPr marL="0" indent="0">
              <a:buNone/>
            </a:pPr>
            <a:r>
              <a:rPr lang="en-US" sz="2000" dirty="0"/>
              <a:t>              The student with minimum knowledge about computer can be able operate the system easily. It saves time.     It displays the information and result as the test gets over, so no need to wait for the result. It is automatically generated by the server. </a:t>
            </a:r>
          </a:p>
          <a:p>
            <a:pPr marL="0" indent="0">
              <a:buNone/>
            </a:pPr>
            <a:r>
              <a:rPr lang="en-US" sz="2000" dirty="0"/>
              <a:t>      The system has reached a steady state as far as the basic framework is concerned Various validation techniques have been used to implement accuracy of data in all formats of input.</a:t>
            </a:r>
            <a:endParaRPr lang="en-ZW" sz="2000" dirty="0"/>
          </a:p>
        </p:txBody>
      </p:sp>
    </p:spTree>
    <p:extLst>
      <p:ext uri="{BB962C8B-B14F-4D97-AF65-F5344CB8AC3E}">
        <p14:creationId xmlns:p14="http://schemas.microsoft.com/office/powerpoint/2010/main" val="3604007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D100-4CFE-4278-91A5-3F0C2F582776}"/>
              </a:ext>
            </a:extLst>
          </p:cNvPr>
          <p:cNvSpPr>
            <a:spLocks noGrp="1"/>
          </p:cNvSpPr>
          <p:nvPr>
            <p:ph type="title"/>
          </p:nvPr>
        </p:nvSpPr>
        <p:spPr>
          <a:xfrm>
            <a:off x="1154723" y="2603279"/>
            <a:ext cx="10058400" cy="1371600"/>
          </a:xfrm>
        </p:spPr>
        <p:txBody>
          <a:bodyPr>
            <a:normAutofit/>
          </a:bodyPr>
          <a:lstStyle/>
          <a:p>
            <a:pPr algn="ctr"/>
            <a:r>
              <a:rPr lang="en-IN" sz="4800" b="1" dirty="0"/>
              <a:t>Thank You</a:t>
            </a:r>
          </a:p>
        </p:txBody>
      </p:sp>
    </p:spTree>
    <p:extLst>
      <p:ext uri="{BB962C8B-B14F-4D97-AF65-F5344CB8AC3E}">
        <p14:creationId xmlns:p14="http://schemas.microsoft.com/office/powerpoint/2010/main" val="230282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a:t>Scope:</a:t>
            </a:r>
          </a:p>
        </p:txBody>
      </p:sp>
      <p:sp>
        <p:nvSpPr>
          <p:cNvPr id="3" name="Content Placeholder 2"/>
          <p:cNvSpPr>
            <a:spLocks noGrp="1"/>
          </p:cNvSpPr>
          <p:nvPr>
            <p:ph idx="1"/>
          </p:nvPr>
        </p:nvSpPr>
        <p:spPr/>
        <p:txBody>
          <a:bodyPr>
            <a:normAutofit/>
          </a:bodyPr>
          <a:lstStyle/>
          <a:p>
            <a:pPr marL="0" indent="0">
              <a:buNone/>
            </a:pPr>
            <a:r>
              <a:rPr lang="en-ZW" sz="2000" dirty="0"/>
              <a:t>         In the modern and evolutionary digital age, access to the information is the key to professional success. In the digital age, learning should have to open for all. E-learning is a boon to people who face obstacles in getting a traditional college education. Online learning creates a momentum of flexible academic scenario also this flexibility ensures working professional can learn simultaneously with full time jobs according to their time management. Student can learn at their own space and pace.</a:t>
            </a:r>
          </a:p>
        </p:txBody>
      </p:sp>
    </p:spTree>
    <p:extLst>
      <p:ext uri="{BB962C8B-B14F-4D97-AF65-F5344CB8AC3E}">
        <p14:creationId xmlns:p14="http://schemas.microsoft.com/office/powerpoint/2010/main" val="38890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a:t>Technology:</a:t>
            </a:r>
          </a:p>
        </p:txBody>
      </p:sp>
      <p:sp>
        <p:nvSpPr>
          <p:cNvPr id="3" name="Content Placeholder 2"/>
          <p:cNvSpPr>
            <a:spLocks noGrp="1"/>
          </p:cNvSpPr>
          <p:nvPr>
            <p:ph idx="1"/>
          </p:nvPr>
        </p:nvSpPr>
        <p:spPr/>
        <p:txBody>
          <a:bodyPr>
            <a:normAutofit/>
          </a:bodyPr>
          <a:lstStyle/>
          <a:p>
            <a:r>
              <a:rPr lang="en-ZW" sz="2000" dirty="0"/>
              <a:t>ReactJS</a:t>
            </a:r>
          </a:p>
          <a:p>
            <a:r>
              <a:rPr lang="en-ZW" sz="2000" dirty="0"/>
              <a:t>Spring Boot</a:t>
            </a:r>
          </a:p>
          <a:p>
            <a:r>
              <a:rPr lang="en-ZW" sz="2000" dirty="0"/>
              <a:t>MySQL</a:t>
            </a:r>
          </a:p>
        </p:txBody>
      </p:sp>
    </p:spTree>
    <p:extLst>
      <p:ext uri="{BB962C8B-B14F-4D97-AF65-F5344CB8AC3E}">
        <p14:creationId xmlns:p14="http://schemas.microsoft.com/office/powerpoint/2010/main" val="242802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5"/>
            <a:ext cx="10058400" cy="758916"/>
          </a:xfrm>
        </p:spPr>
        <p:txBody>
          <a:bodyPr/>
          <a:lstStyle/>
          <a:p>
            <a:r>
              <a:rPr lang="en-ZW" dirty="0"/>
              <a:t>Software Configuration:</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488" y="1529697"/>
            <a:ext cx="8904718" cy="414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28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938378"/>
          </a:xfrm>
        </p:spPr>
        <p:txBody>
          <a:bodyPr/>
          <a:lstStyle/>
          <a:p>
            <a:r>
              <a:rPr lang="en-ZW" dirty="0"/>
              <a:t>Hardware Configuration:</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0055" y="1948441"/>
            <a:ext cx="8793623" cy="282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66572"/>
            <a:ext cx="10058400" cy="606751"/>
          </a:xfrm>
        </p:spPr>
        <p:txBody>
          <a:bodyPr>
            <a:normAutofit fontScale="90000"/>
          </a:bodyPr>
          <a:lstStyle/>
          <a:p>
            <a:r>
              <a:rPr lang="en-ZW" dirty="0"/>
              <a:t>Functionality:</a:t>
            </a:r>
          </a:p>
        </p:txBody>
      </p:sp>
      <p:sp>
        <p:nvSpPr>
          <p:cNvPr id="4" name="Content Placeholder 3"/>
          <p:cNvSpPr>
            <a:spLocks noGrp="1"/>
          </p:cNvSpPr>
          <p:nvPr>
            <p:ph idx="1"/>
          </p:nvPr>
        </p:nvSpPr>
        <p:spPr/>
        <p:txBody>
          <a:bodyPr>
            <a:normAutofit fontScale="92500"/>
          </a:bodyPr>
          <a:lstStyle/>
          <a:p>
            <a:pPr marL="0" indent="0">
              <a:buNone/>
            </a:pPr>
            <a:r>
              <a:rPr lang="en-ZW" dirty="0"/>
              <a:t>• </a:t>
            </a:r>
            <a:r>
              <a:rPr lang="en-ZW" sz="1600" dirty="0"/>
              <a:t>Our product as a web based application can provide accessibility and simple user interface</a:t>
            </a:r>
            <a:r>
              <a:rPr lang="en-ZW" dirty="0"/>
              <a:t>.</a:t>
            </a:r>
          </a:p>
          <a:p>
            <a:pPr marL="0" indent="0">
              <a:buNone/>
            </a:pPr>
            <a:r>
              <a:rPr lang="en-ZW" dirty="0"/>
              <a:t>• </a:t>
            </a:r>
            <a:r>
              <a:rPr lang="en-ZW" sz="1600" dirty="0"/>
              <a:t>It provides complete administration and monitoring over multiple fields of application.</a:t>
            </a:r>
          </a:p>
          <a:p>
            <a:pPr marL="0" indent="0">
              <a:buNone/>
            </a:pPr>
            <a:r>
              <a:rPr lang="en-ZW" dirty="0"/>
              <a:t>• </a:t>
            </a:r>
            <a:r>
              <a:rPr lang="en-ZW" sz="1600" dirty="0"/>
              <a:t>Users can track their timesheets thoroughly. Also teachers as well as management staffs can handle and update their side.</a:t>
            </a:r>
          </a:p>
          <a:p>
            <a:pPr marL="0" indent="0">
              <a:buNone/>
            </a:pPr>
            <a:r>
              <a:rPr lang="en-ZW" dirty="0"/>
              <a:t>• </a:t>
            </a:r>
            <a:r>
              <a:rPr lang="en-ZW" sz="1600" dirty="0"/>
              <a:t>The interactive dashboard will provide information of various fields.</a:t>
            </a:r>
          </a:p>
          <a:p>
            <a:pPr marL="0" indent="0">
              <a:buNone/>
            </a:pPr>
            <a:r>
              <a:rPr lang="en-ZW" dirty="0"/>
              <a:t>• </a:t>
            </a:r>
            <a:r>
              <a:rPr lang="en-ZW" sz="1600" dirty="0"/>
              <a:t>Systems can generate Email and SMS to notify the user.</a:t>
            </a:r>
          </a:p>
          <a:p>
            <a:pPr marL="0" indent="0">
              <a:buNone/>
            </a:pPr>
            <a:r>
              <a:rPr lang="en-ZW" dirty="0"/>
              <a:t>• </a:t>
            </a:r>
            <a:r>
              <a:rPr lang="en-ZW" sz="1600" dirty="0"/>
              <a:t>System is designed to give the significant monitoring of workflows of progress of students and teachers with their. </a:t>
            </a:r>
          </a:p>
          <a:p>
            <a:pPr marL="0" indent="0">
              <a:buNone/>
            </a:pPr>
            <a:r>
              <a:rPr lang="en-ZW" dirty="0"/>
              <a:t>• </a:t>
            </a:r>
            <a:r>
              <a:rPr lang="en-ZW" sz="1600" dirty="0"/>
              <a:t>There is an availability of study materials and other important information.</a:t>
            </a:r>
          </a:p>
          <a:p>
            <a:pPr marL="0" indent="0">
              <a:buNone/>
            </a:pPr>
            <a:r>
              <a:rPr lang="en-ZW" dirty="0"/>
              <a:t>• </a:t>
            </a:r>
            <a:r>
              <a:rPr lang="en-ZW" sz="1600" dirty="0"/>
              <a:t>Administrator and management team can implement changes and features.</a:t>
            </a:r>
          </a:p>
          <a:p>
            <a:pPr marL="0" indent="0">
              <a:buNone/>
            </a:pPr>
            <a:r>
              <a:rPr lang="en-ZW" dirty="0"/>
              <a:t>• </a:t>
            </a:r>
            <a:r>
              <a:rPr lang="en-ZW" sz="1600" dirty="0"/>
              <a:t>Developers can modify and upgrade the software application . Also can provide safety , security and availability.</a:t>
            </a:r>
          </a:p>
          <a:p>
            <a:endParaRPr lang="en-ZW" dirty="0"/>
          </a:p>
        </p:txBody>
      </p:sp>
    </p:spTree>
    <p:extLst>
      <p:ext uri="{BB962C8B-B14F-4D97-AF65-F5344CB8AC3E}">
        <p14:creationId xmlns:p14="http://schemas.microsoft.com/office/powerpoint/2010/main" val="85737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206E-5EF2-466E-8463-EADBFDDD4010}"/>
              </a:ext>
            </a:extLst>
          </p:cNvPr>
          <p:cNvSpPr>
            <a:spLocks noGrp="1"/>
          </p:cNvSpPr>
          <p:nvPr>
            <p:ph type="title"/>
          </p:nvPr>
        </p:nvSpPr>
        <p:spPr>
          <a:xfrm>
            <a:off x="559293" y="562707"/>
            <a:ext cx="11212497" cy="5926015"/>
          </a:xfrm>
        </p:spPr>
        <p:txBody>
          <a:bodyPr>
            <a:noAutofit/>
          </a:bodyPr>
          <a:lstStyle/>
          <a:p>
            <a:r>
              <a:rPr lang="en-US" sz="1600" spc="80" dirty="0">
                <a:solidFill>
                  <a:schemeClr val="tx1">
                    <a:lumMod val="95000"/>
                    <a:lumOff val="5000"/>
                  </a:schemeClr>
                </a:solidFill>
                <a:latin typeface="+mn-lt"/>
              </a:rPr>
              <a:t>The purpose of “Tech-Inspire Academy” app is to enroll student to particular course and assist teachers to manage their schedule. Student can Login on the website and able to Search the course according to it system will show the running batches. It can launch new courses and system will show available time-slot based one teacher’s schedule and selected batch’s schedule. And finally teacher and students can see their respective schedule based on their selected courses.</a:t>
            </a:r>
            <a:br>
              <a:rPr lang="en-US"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 Tech-Inspire Academy contains following core functions:</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1) Landing page : It contains portal information with 3 login for admin, teacher, student.</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2) Admin Dashboard </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3) Teacher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4) Student Dashboard</a:t>
            </a:r>
            <a:br>
              <a:rPr lang="en-IN" sz="1600" spc="80" dirty="0">
                <a:solidFill>
                  <a:schemeClr val="tx1">
                    <a:lumMod val="95000"/>
                    <a:lumOff val="5000"/>
                  </a:schemeClr>
                </a:solidFill>
                <a:latin typeface="+mn-lt"/>
              </a:rPr>
            </a:br>
            <a:br>
              <a:rPr lang="en-IN" sz="1600" spc="80" dirty="0">
                <a:solidFill>
                  <a:schemeClr val="tx1">
                    <a:lumMod val="95000"/>
                    <a:lumOff val="5000"/>
                  </a:schemeClr>
                </a:solidFill>
                <a:latin typeface="+mn-lt"/>
              </a:rPr>
            </a:br>
            <a:r>
              <a:rPr lang="en-IN" sz="1600" spc="80" dirty="0">
                <a:solidFill>
                  <a:schemeClr val="tx1">
                    <a:lumMod val="95000"/>
                    <a:lumOff val="5000"/>
                  </a:schemeClr>
                </a:solidFill>
                <a:latin typeface="+mn-lt"/>
              </a:rPr>
              <a:t>Below use case shows the flow of the project and all sub-features of dashboards.</a:t>
            </a:r>
            <a:br>
              <a:rPr lang="en-IN" sz="2400" dirty="0">
                <a:latin typeface="Times New Roman"/>
                <a:ea typeface="Calibri"/>
              </a:rPr>
            </a:br>
            <a:endParaRPr lang="en-IN" sz="2400" dirty="0"/>
          </a:p>
        </p:txBody>
      </p:sp>
    </p:spTree>
    <p:extLst>
      <p:ext uri="{BB962C8B-B14F-4D97-AF65-F5344CB8AC3E}">
        <p14:creationId xmlns:p14="http://schemas.microsoft.com/office/powerpoint/2010/main" val="389892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{891DA745-B7AF-49A1-BC1B-4ED843CB3C2A}tf56219246_win32</Template>
  <TotalTime>2254</TotalTime>
  <Words>973</Words>
  <Application>Microsoft Office PowerPoint</Application>
  <PresentationFormat>Widescreen</PresentationFormat>
  <Paragraphs>66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Avenir Next LT Pro</vt:lpstr>
      <vt:lpstr>Avenir Next LT Pro Light</vt:lpstr>
      <vt:lpstr>Calibri</vt:lpstr>
      <vt:lpstr>Garamond</vt:lpstr>
      <vt:lpstr>Times New Roman</vt:lpstr>
      <vt:lpstr>SavonVTI</vt:lpstr>
      <vt:lpstr>Tech-Inspire academy</vt:lpstr>
      <vt:lpstr>Introduction:</vt:lpstr>
      <vt:lpstr>Objective:</vt:lpstr>
      <vt:lpstr>Scope:</vt:lpstr>
      <vt:lpstr>Technology:</vt:lpstr>
      <vt:lpstr>Software Configuration:</vt:lpstr>
      <vt:lpstr>Hardware Configuration:</vt:lpstr>
      <vt:lpstr>Functionality:</vt:lpstr>
      <vt:lpstr>The purpose of “Tech-Inspire Academy” app is to enroll student to particular course and assist teachers to manage their schedule. Student can Login on the website and able to Search the course according to it system will show the running batches. It can launch new courses and system will show available time-slot based one teacher’s schedule and selected batch’s schedule. And finally teacher and students can see their respective schedule based on their selected courses.   Tech-Inspire Academy contains following core functions:  1) Landing page : It contains portal information with 3 login for admin, teacher, student.  2) Admin Dashboard   3) Teacher Dashboard  4) Student Dashboard  Below use case shows the flow of the project and all sub-features of dashboards. </vt:lpstr>
      <vt:lpstr>E-R Diagram:</vt:lpstr>
      <vt:lpstr>Manually  ER  Diagram</vt:lpstr>
      <vt:lpstr>Admin DFD:</vt:lpstr>
      <vt:lpstr>Student DFD:</vt:lpstr>
      <vt:lpstr>Instructor DFD:</vt:lpstr>
      <vt:lpstr>Use Case Diagram</vt:lpstr>
      <vt:lpstr>Sequence Diagram:</vt:lpstr>
      <vt:lpstr>Class Diagram:</vt:lpstr>
      <vt:lpstr>Admin Activity Diagram:</vt:lpstr>
      <vt:lpstr>Student Activity Diagram:</vt:lpstr>
      <vt:lpstr>Teacher Activity Diagram:</vt:lpstr>
      <vt:lpstr>Website Landing Page </vt:lpstr>
      <vt:lpstr>Admin Dashboard</vt:lpstr>
      <vt:lpstr>Teacher Dashboard</vt:lpstr>
      <vt:lpstr>Student Dashboard</vt:lpstr>
      <vt:lpstr>Student Registration</vt:lpstr>
      <vt:lpstr>Teacher Registration:</vt:lpstr>
      <vt:lpstr>Student Login</vt:lpstr>
      <vt:lpstr>Teacher Login</vt:lpstr>
      <vt:lpstr>Teacher Profile</vt:lpstr>
      <vt:lpstr>Course Launch Form</vt:lpstr>
      <vt:lpstr>Courses</vt:lpstr>
      <vt:lpstr>Teacher Details with Course</vt:lpstr>
      <vt:lpstr>Student Schedule</vt:lpstr>
      <vt:lpstr>Student Profile</vt:lpstr>
      <vt:lpstr>PowerPoint Presentation</vt:lpstr>
      <vt:lpstr>Feedback Form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E-Pariksha</dc:title>
  <dc:creator>TECV146</dc:creator>
  <cp:lastModifiedBy>Nayan Kothawade</cp:lastModifiedBy>
  <cp:revision>42</cp:revision>
  <dcterms:created xsi:type="dcterms:W3CDTF">2022-04-02T16:52:41Z</dcterms:created>
  <dcterms:modified xsi:type="dcterms:W3CDTF">2023-03-12T06:36:20Z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